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71" r:id="rId5"/>
    <p:sldId id="272" r:id="rId6"/>
    <p:sldId id="273" r:id="rId7"/>
    <p:sldId id="262" r:id="rId8"/>
    <p:sldId id="266" r:id="rId9"/>
    <p:sldId id="269" r:id="rId10"/>
    <p:sldId id="263" r:id="rId11"/>
    <p:sldId id="265" r:id="rId12"/>
  </p:sldIdLst>
  <p:sldSz cx="10080625" cy="63007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4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420" y="60"/>
      </p:cViewPr>
      <p:guideLst>
        <p:guide orient="horz" pos="1984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1981EA-FBF6-49D1-96AC-C6D102490F27}" type="slidenum">
              <a:t>‹N°›</a:t>
            </a:fld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2600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7560003" cy="106919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4" tIns="44997" rIns="90004" bIns="44997" anchor="ctr" anchorCtr="1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Forme libre 2"/>
          <p:cNvSpPr/>
          <p:nvPr/>
        </p:nvSpPr>
        <p:spPr>
          <a:xfrm>
            <a:off x="0" y="0"/>
            <a:ext cx="7559637" cy="1069164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4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4" tIns="46798" rIns="90004" bIns="46798" anchor="ctr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6643" y="812883"/>
            <a:ext cx="5341677" cy="4005355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Espace réservé des commentaires 4"/>
          <p:cNvSpPr txBox="1">
            <a:spLocks noGrp="1"/>
          </p:cNvSpPr>
          <p:nvPr>
            <p:ph type="body" sz="quarter" idx="3"/>
          </p:nvPr>
        </p:nvSpPr>
        <p:spPr>
          <a:xfrm>
            <a:off x="755641" y="5078156"/>
            <a:ext cx="6045116" cy="4808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endParaRPr lang="fr-CH"/>
          </a:p>
        </p:txBody>
      </p:sp>
      <p:sp>
        <p:nvSpPr>
          <p:cNvPr id="6" name="Espace réservé de l'en-tête 5"/>
          <p:cNvSpPr txBox="1">
            <a:spLocks noGrp="1"/>
          </p:cNvSpPr>
          <p:nvPr>
            <p:ph type="hdr" sz="quarter"/>
          </p:nvPr>
        </p:nvSpPr>
        <p:spPr>
          <a:xfrm>
            <a:off x="0" y="-356"/>
            <a:ext cx="3278160" cy="531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idx="1"/>
          </p:nvPr>
        </p:nvSpPr>
        <p:spPr>
          <a:xfrm>
            <a:off x="4278239" y="-356"/>
            <a:ext cx="3278160" cy="531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4"/>
          </p:nvPr>
        </p:nvSpPr>
        <p:spPr>
          <a:xfrm>
            <a:off x="0" y="10156679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5"/>
          </p:nvPr>
        </p:nvSpPr>
        <p:spPr>
          <a:xfrm>
            <a:off x="4278239" y="10156679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D31D0804-DD90-446B-B137-4D9797887DD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48915" algn="l"/>
        <a:tab pos="898196" algn="l"/>
        <a:tab pos="1347478" algn="l"/>
        <a:tab pos="1796759" algn="l"/>
        <a:tab pos="2246040" algn="l"/>
        <a:tab pos="2695322" algn="l"/>
        <a:tab pos="3144603" algn="l"/>
        <a:tab pos="3593875" algn="l"/>
        <a:tab pos="4043156" algn="l"/>
        <a:tab pos="4492438" algn="l"/>
        <a:tab pos="4941719" algn="l"/>
        <a:tab pos="5391000" algn="l"/>
        <a:tab pos="5840281" algn="l"/>
        <a:tab pos="6289563" algn="l"/>
        <a:tab pos="6738844" algn="l"/>
        <a:tab pos="7188116" algn="l"/>
        <a:tab pos="7637397" algn="l"/>
        <a:tab pos="8086679" algn="l"/>
        <a:tab pos="8535960" algn="l"/>
        <a:tab pos="8985241" algn="l"/>
      </a:tabLst>
      <a:defRPr lang="fr-CH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76909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004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1848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8690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7380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fr-CH" baseline="0" dirty="0" smtClean="0"/>
              <a:t>Envoyer un message d’annonce </a:t>
            </a:r>
          </a:p>
          <a:p>
            <a:pPr marL="228600" indent="-228600">
              <a:buAutoNum type="arabicPeriod"/>
            </a:pPr>
            <a:r>
              <a:rPr lang="fr-CH" baseline="0" dirty="0" smtClean="0"/>
              <a:t>Envoyer la sérialisation JSON d’un objet (liste d’objets)</a:t>
            </a:r>
          </a:p>
          <a:p>
            <a:pPr marL="228600" indent="-228600">
              <a:buAutoNum type="arabicPeriod"/>
            </a:pPr>
            <a:r>
              <a:rPr lang="fr-CH" baseline="0" dirty="0" smtClean="0"/>
              <a:t>DB pas stocké les parties, mémoire serveur, ça sert à rien de décoiffer la girafe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182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7194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7150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- Partie</a:t>
            </a:r>
            <a:r>
              <a:rPr lang="fr-CH" baseline="0" dirty="0" smtClean="0"/>
              <a:t> se termine : </a:t>
            </a:r>
            <a:r>
              <a:rPr lang="fr-CH" baseline="0" dirty="0" err="1" smtClean="0"/>
              <a:t>Meufler</a:t>
            </a:r>
            <a:r>
              <a:rPr lang="fr-CH" baseline="0" dirty="0" smtClean="0"/>
              <a:t> la chose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31D0804-DD90-446B-B137-4D9797887DDA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9492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3352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755651" y="1957392"/>
            <a:ext cx="8569327" cy="1350961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12883" y="3570283"/>
            <a:ext cx="7056433" cy="1609728"/>
          </a:xfrm>
        </p:spPr>
        <p:txBody>
          <a:bodyPr anchorCtr="1"/>
          <a:lstStyle>
            <a:lvl1pPr marL="0" algn="ctr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4532E4-E284-4C4C-932C-ECE0142CB4D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B5A8F1-E6AB-4D65-B81D-1C33DFD7827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7304090" y="250829"/>
            <a:ext cx="2266953" cy="487521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503240" y="250829"/>
            <a:ext cx="6648446" cy="487521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D391C-9E1A-4323-B664-BEDAA0A81C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B9F4DD-82AB-4CDE-8979-5B3190FD794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796927" y="4048121"/>
            <a:ext cx="8567735" cy="1252535"/>
          </a:xfrm>
        </p:spPr>
        <p:txBody>
          <a:bodyPr anchor="t" anchorCtr="0"/>
          <a:lstStyle>
            <a:lvl1pPr algn="l">
              <a:defRPr lang="fr-FR" sz="4000" b="1" cap="all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796927" y="2670176"/>
            <a:ext cx="8567735" cy="137794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55C7AD-1D59-480E-A8E7-ECC326DC62E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03240" y="1474790"/>
            <a:ext cx="4457700" cy="3651254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defRPr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5113333" y="1474790"/>
            <a:ext cx="4457700" cy="3651254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defRPr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CC3F73-206C-4916-9902-4C064A498A3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504821" y="252410"/>
            <a:ext cx="9072567" cy="1049338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4821" y="1409703"/>
            <a:ext cx="4452935" cy="58896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504821" y="1998658"/>
            <a:ext cx="4452935" cy="3629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5121270" y="1409703"/>
            <a:ext cx="4456108" cy="58896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5121270" y="1998658"/>
            <a:ext cx="4456108" cy="3629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8742B3-7ECE-42CC-9B2F-CCDCBAD039B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E21171-BA6E-42E1-8A87-5E553381C495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D1EF0E-206C-4309-B534-B300F5A90BD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504821" y="250829"/>
            <a:ext cx="3316291" cy="1068384"/>
          </a:xfrm>
        </p:spPr>
        <p:txBody>
          <a:bodyPr anchor="b" anchorCtr="0"/>
          <a:lstStyle>
            <a:lvl1pPr algn="l">
              <a:defRPr lang="fr-FR" sz="2000" b="1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3941758" y="250829"/>
            <a:ext cx="5635620" cy="53768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504821" y="1319214"/>
            <a:ext cx="3316291" cy="4308479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53E46B-7305-4E91-867E-5AB09036736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976439" y="4410078"/>
            <a:ext cx="6048371" cy="520695"/>
          </a:xfrm>
        </p:spPr>
        <p:txBody>
          <a:bodyPr anchor="b" anchorCtr="0"/>
          <a:lstStyle>
            <a:lvl1pPr algn="l">
              <a:defRPr lang="fr-FR" sz="2000" b="1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1976439" y="563563"/>
            <a:ext cx="6048371" cy="3779836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lang="fr-CH" sz="3200"/>
            </a:lvl1pPr>
          </a:lstStyle>
          <a:p>
            <a:pPr lvl="0"/>
            <a:endParaRPr lang="fr-CH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1976439" y="4930773"/>
            <a:ext cx="6048371" cy="739777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B7129E-B040-4CDD-A371-32C45157D1A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6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lvl="0"/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276" y="1474918"/>
            <a:ext cx="9067684" cy="3651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2920" y="5738756"/>
            <a:ext cx="2344677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8083" y="5738756"/>
            <a:ext cx="3192481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719" y="5738756"/>
            <a:ext cx="2345042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BAEE860D-4985-4BD0-AE4F-54430608675E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93000"/>
        </a:lnSpc>
        <a:spcBef>
          <a:spcPts val="0"/>
        </a:spcBef>
        <a:spcAft>
          <a:spcPts val="0"/>
        </a:spcAft>
        <a:buNone/>
        <a:tabLst>
          <a:tab pos="0" algn="l"/>
          <a:tab pos="448915" algn="l"/>
          <a:tab pos="898196" algn="l"/>
          <a:tab pos="1347478" algn="l"/>
          <a:tab pos="1796759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</a:tabLst>
        <a:defRPr lang="fr-CH" sz="3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1pPr>
    </p:titleStyle>
    <p:bodyStyle>
      <a:lvl1pPr marL="342717" marR="0" lvl="0" indent="0" algn="l" defTabSz="914400" rtl="0" fontAlgn="auto" hangingPunct="0">
        <a:lnSpc>
          <a:spcPct val="93000"/>
        </a:lnSpc>
        <a:spcBef>
          <a:spcPts val="0"/>
        </a:spcBef>
        <a:spcAft>
          <a:spcPts val="1185"/>
        </a:spcAft>
        <a:buNone/>
        <a:tabLst>
          <a:tab pos="342717" algn="l"/>
          <a:tab pos="448915" algn="l"/>
          <a:tab pos="898196" algn="l"/>
          <a:tab pos="1347478" algn="l"/>
          <a:tab pos="1796759" algn="l"/>
          <a:tab pos="2246040" algn="l"/>
          <a:tab pos="2695312" algn="l"/>
          <a:tab pos="3144594" algn="l"/>
          <a:tab pos="3593875" algn="l"/>
          <a:tab pos="4043156" algn="l"/>
          <a:tab pos="4492437" algn="l"/>
          <a:tab pos="4941353" algn="l"/>
          <a:tab pos="5390634" algn="l"/>
          <a:tab pos="5839916" algn="l"/>
          <a:tab pos="6289197" algn="l"/>
          <a:tab pos="6738478" algn="l"/>
          <a:tab pos="7187759" algn="l"/>
          <a:tab pos="7637032" algn="l"/>
          <a:tab pos="8086313" algn="l"/>
          <a:tab pos="8535594" algn="l"/>
          <a:tab pos="8984875" algn="l"/>
        </a:tabLst>
        <a:defRPr lang="fr-FR" sz="2800" b="0" i="0" u="none" strike="noStrike" kern="0" cap="none" spc="0" baseline="0">
          <a:solidFill>
            <a:srgbClr val="000000"/>
          </a:solidFill>
          <a:uFillTx/>
          <a:latin typeface="Calibri" pitchFamily="2"/>
          <a:ea typeface="Arial Unicode MS" pitchFamily="2"/>
          <a:cs typeface="Arial Unicode MS" pitchFamily="2"/>
        </a:defRPr>
      </a:lvl1pPr>
      <a:lvl2pPr marL="742675" marR="0" lvl="1" indent="-285475" algn="l" defTabSz="914400" rtl="0" fontAlgn="auto" hangingPunct="0">
        <a:lnSpc>
          <a:spcPct val="93000"/>
        </a:lnSpc>
        <a:spcBef>
          <a:spcPts val="0"/>
        </a:spcBef>
        <a:spcAft>
          <a:spcPts val="950"/>
        </a:spcAft>
        <a:buClr>
          <a:srgbClr val="000000"/>
        </a:buClr>
        <a:buSzPct val="100000"/>
        <a:buFont typeface="Times New Roman" pitchFamily="18"/>
        <a:buChar char="–"/>
        <a:tabLst>
          <a:tab pos="742675" algn="l"/>
          <a:tab pos="898196" algn="l"/>
          <a:tab pos="1347477" algn="l"/>
          <a:tab pos="1796758" algn="l"/>
          <a:tab pos="2246030" algn="l"/>
          <a:tab pos="2694955" algn="l"/>
          <a:tab pos="3144236" algn="l"/>
          <a:tab pos="3593518" algn="l"/>
          <a:tab pos="4042799" algn="l"/>
          <a:tab pos="4492071" algn="l"/>
          <a:tab pos="4941352" algn="l"/>
          <a:tab pos="5390634" algn="l"/>
          <a:tab pos="5839915" algn="l"/>
          <a:tab pos="6289196" algn="l"/>
          <a:tab pos="6738478" algn="l"/>
          <a:tab pos="7187750" algn="l"/>
          <a:tab pos="7637031" algn="l"/>
          <a:tab pos="8086312" algn="l"/>
          <a:tab pos="8535594" algn="l"/>
          <a:tab pos="8984875" algn="l"/>
          <a:tab pos="9434156" algn="l"/>
        </a:tabLst>
        <a:defRPr lang="fr-FR" sz="23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2pPr>
      <a:lvl3pPr marL="1143000" marR="0" lvl="2" indent="-228600" algn="l" defTabSz="914400" rtl="0" fontAlgn="auto" hangingPunct="0">
        <a:lnSpc>
          <a:spcPct val="93000"/>
        </a:lnSpc>
        <a:spcBef>
          <a:spcPts val="0"/>
        </a:spcBef>
        <a:spcAft>
          <a:spcPts val="710"/>
        </a:spcAft>
        <a:buClr>
          <a:srgbClr val="000000"/>
        </a:buClr>
        <a:buSzPct val="100000"/>
        <a:buFont typeface="Times New Roman" pitchFamily="18"/>
        <a:buChar char="•"/>
        <a:tabLst>
          <a:tab pos="1143000" algn="l"/>
          <a:tab pos="1347478" algn="l"/>
          <a:tab pos="1796759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</a:tabLst>
        <a:defRPr lang="fr-FR" sz="20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3pPr>
      <a:lvl4pPr marL="1600200" marR="0" lvl="3" indent="-228600" algn="l" defTabSz="914400" rtl="0" fontAlgn="auto" hangingPunct="0">
        <a:lnSpc>
          <a:spcPct val="93000"/>
        </a:lnSpc>
        <a:spcBef>
          <a:spcPts val="0"/>
        </a:spcBef>
        <a:spcAft>
          <a:spcPts val="475"/>
        </a:spcAft>
        <a:buClr>
          <a:srgbClr val="000000"/>
        </a:buClr>
        <a:buSzPct val="100000"/>
        <a:buFont typeface="Times New Roman" pitchFamily="18"/>
        <a:buChar char="–"/>
        <a:tabLst>
          <a:tab pos="1600200" algn="l"/>
          <a:tab pos="1796759" algn="l"/>
          <a:tab pos="2246040" algn="l"/>
          <a:tab pos="2695322" algn="l"/>
          <a:tab pos="3144603" algn="l"/>
          <a:tab pos="3593884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  <a:tab pos="10332720" algn="l"/>
        </a:tabLst>
        <a:defRPr lang="fr-FR" sz="1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4pPr>
      <a:lvl5pPr marL="2057400" marR="0" lvl="4" indent="-228600" algn="l" defTabSz="914400" rtl="0" fontAlgn="auto" hangingPunct="0">
        <a:lnSpc>
          <a:spcPct val="93000"/>
        </a:lnSpc>
        <a:spcBef>
          <a:spcPts val="0"/>
        </a:spcBef>
        <a:spcAft>
          <a:spcPts val="235"/>
        </a:spcAft>
        <a:buClr>
          <a:srgbClr val="000000"/>
        </a:buClr>
        <a:buSzPct val="100000"/>
        <a:buFont typeface="Times New Roman" pitchFamily="18"/>
        <a:buChar char="»"/>
        <a:tabLst>
          <a:tab pos="2057400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  <a:tab pos="10332720" algn="l"/>
          <a:tab pos="10782001" algn="l"/>
        </a:tabLst>
        <a:defRPr lang="fr-FR" sz="1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755651" y="2794404"/>
            <a:ext cx="8569327" cy="644022"/>
          </a:xfrm>
        </p:spPr>
        <p:txBody>
          <a:bodyPr>
            <a:spAutoFit/>
          </a:bodyPr>
          <a:lstStyle/>
          <a:p>
            <a:pPr lvl="0"/>
            <a:r>
              <a:rPr lang="fr-CH" sz="4500" dirty="0">
                <a:latin typeface="Arial" pitchFamily="34"/>
              </a:rPr>
              <a:t>Projet de </a:t>
            </a:r>
            <a:r>
              <a:rPr lang="fr-CH" sz="4500" dirty="0" smtClean="0">
                <a:latin typeface="Arial" pitchFamily="34"/>
              </a:rPr>
              <a:t>semestre</a:t>
            </a:r>
            <a:endParaRPr lang="fr-CH" sz="4500" dirty="0">
              <a:latin typeface="Arial" pitchFamily="34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3274342" y="1782242"/>
            <a:ext cx="3531672" cy="92333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Tx/>
                <a:latin typeface="Calibri"/>
              </a:rPr>
              <a:t>HEIG-PARTY</a:t>
            </a:r>
            <a:endParaRPr lang="fr-FR" sz="5400" b="1" i="0" u="none" strike="noStrike" kern="1200" cap="none" spc="0" baseline="0" dirty="0">
              <a:ln w="0">
                <a:solidFill>
                  <a:srgbClr val="D73A36"/>
                </a:solidFill>
                <a:prstDash val="solid"/>
              </a:ln>
              <a:noFill/>
              <a:effectLst>
                <a:outerShdw dist="22998" dir="7020175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5" name="ZoneTexte 10"/>
          <p:cNvSpPr txBox="1"/>
          <p:nvPr/>
        </p:nvSpPr>
        <p:spPr>
          <a:xfrm>
            <a:off x="71762" y="5094607"/>
            <a:ext cx="3312368" cy="11695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Huck Mélanie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dirty="0" smtClean="0">
                <a:solidFill>
                  <a:srgbClr val="000000"/>
                </a:solidFill>
                <a:latin typeface="Calibri"/>
              </a:rPr>
              <a:t>Moret Jérôme</a:t>
            </a:r>
            <a:endParaRPr lang="fr-CH" sz="1400" b="0" i="0" u="none" strike="noStrike" kern="1200" cap="none" spc="0" baseline="0" dirty="0" smtClean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dirty="0" smtClean="0">
                <a:solidFill>
                  <a:srgbClr val="000000"/>
                </a:solidFill>
                <a:latin typeface="Calibri"/>
              </a:rPr>
              <a:t>Nolan James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Santamaria Miguel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Villa David</a:t>
            </a:r>
            <a:endParaRPr lang="fr-CH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27" name="Picture 3" descr="C:\Users\Miguel\Copy\Cours\2ème_année\PRO\ProjetChat2015\Documentation\Présentation\hei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86" y="5958706"/>
            <a:ext cx="894259" cy="3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699637" y="1638226"/>
            <a:ext cx="4681078" cy="468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lax Music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76616" y="34208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 smtClean="0"/>
              <a:t>Bilan / Conclusion</a:t>
            </a:r>
            <a:endParaRPr lang="fr-CH" sz="400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276" y="2286298"/>
            <a:ext cx="9217554" cy="1994932"/>
          </a:xfrm>
        </p:spPr>
        <p:txBody>
          <a:bodyPr/>
          <a:lstStyle/>
          <a:p>
            <a:pPr marL="799917" lvl="0" indent="-457200">
              <a:lnSpc>
                <a:spcPct val="8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 smtClean="0"/>
              <a:t> Globalement, nous sommes arrivés à nos fins.</a:t>
            </a:r>
          </a:p>
          <a:p>
            <a:pPr marL="799917" lvl="0" indent="-457200">
              <a:lnSpc>
                <a:spcPct val="8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Projet intéressant.</a:t>
            </a:r>
          </a:p>
          <a:p>
            <a:pPr marL="799917" lvl="0" indent="-457200">
              <a:lnSpc>
                <a:spcPct val="8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Prise de conscience des problèmes organisationnels.</a:t>
            </a:r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Apport d’une expérience solide.</a:t>
            </a:r>
          </a:p>
        </p:txBody>
      </p:sp>
      <p:sp>
        <p:nvSpPr>
          <p:cNvPr id="7" name="ZoneTexte 8"/>
          <p:cNvSpPr txBox="1"/>
          <p:nvPr/>
        </p:nvSpPr>
        <p:spPr>
          <a:xfrm>
            <a:off x="9720830" y="5877406"/>
            <a:ext cx="28803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8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/>
              <a:t>Merci pour votre </a:t>
            </a:r>
            <a:r>
              <a:rPr lang="fr-CH" sz="4000" dirty="0" smtClean="0"/>
              <a:t>attention !</a:t>
            </a:r>
            <a:endParaRPr lang="fr-CH" sz="4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37835" y="1799996"/>
            <a:ext cx="3604317" cy="3532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5400352" y="1926258"/>
            <a:ext cx="128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>
                <a:solidFill>
                  <a:schemeClr val="bg1"/>
                </a:solidFill>
              </a:rPr>
              <a:t>Meow</a:t>
            </a:r>
            <a:r>
              <a:rPr lang="fr-CH" dirty="0" smtClean="0">
                <a:solidFill>
                  <a:schemeClr val="bg1"/>
                </a:solidFill>
              </a:rPr>
              <a:t>…</a:t>
            </a:r>
          </a:p>
          <a:p>
            <a:r>
              <a:rPr lang="fr-CH" dirty="0" smtClean="0">
                <a:solidFill>
                  <a:schemeClr val="bg1"/>
                </a:solidFill>
              </a:rPr>
              <a:t>Questions ?</a:t>
            </a:r>
            <a:endParaRPr lang="fr-CH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 dirty="0"/>
              <a:t>Plan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276" y="2070274"/>
            <a:ext cx="9067684" cy="3259652"/>
          </a:xfrm>
        </p:spPr>
        <p:txBody>
          <a:bodyPr/>
          <a:lstStyle/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 smtClean="0"/>
              <a:t> Description de l’application / Démo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Architecture globale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Principales difficultés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Aspects positifs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Problèmes connus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Bilan / Conclusion</a:t>
            </a:r>
            <a:endParaRPr lang="fr-FR" dirty="0"/>
          </a:p>
        </p:txBody>
      </p:sp>
      <p:pic>
        <p:nvPicPr>
          <p:cNvPr id="5" name="Picture 2" descr="http://icons.iconarchive.com/icons/icons-land/vista-map-markers/256/Map-Marker-Push-Pin-1-Right-Chartreuse-icon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40714" y="195837"/>
            <a:ext cx="1082878" cy="10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7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276" y="489032"/>
            <a:ext cx="9067684" cy="572464"/>
          </a:xfrm>
        </p:spPr>
        <p:txBody>
          <a:bodyPr>
            <a:spAutoFit/>
          </a:bodyPr>
          <a:lstStyle/>
          <a:p>
            <a:pPr lvl="0"/>
            <a:r>
              <a:rPr lang="fr-CH" sz="4000" dirty="0" smtClean="0"/>
              <a:t>Description de l’application</a:t>
            </a:r>
            <a:endParaRPr lang="fr-CH" sz="400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287779" y="1998266"/>
            <a:ext cx="9067684" cy="3291077"/>
          </a:xfrm>
        </p:spPr>
        <p:txBody>
          <a:bodyPr/>
          <a:lstStyle/>
          <a:p>
            <a:pPr lvl="0" algn="ctr"/>
            <a:r>
              <a:rPr lang="fr-FR" dirty="0" smtClean="0"/>
              <a:t>Jeu de plateau</a:t>
            </a:r>
          </a:p>
          <a:p>
            <a:pPr lvl="0" algn="ctr"/>
            <a:r>
              <a:rPr lang="fr-FR" dirty="0" smtClean="0"/>
              <a:t>Chacun joue à tour de rôle</a:t>
            </a:r>
          </a:p>
          <a:p>
            <a:pPr lvl="0" algn="ctr"/>
            <a:r>
              <a:rPr lang="fr-FR" dirty="0" smtClean="0"/>
              <a:t>Mini-jeu à la fin de chaque tour</a:t>
            </a:r>
          </a:p>
          <a:p>
            <a:pPr lvl="0" algn="ctr"/>
            <a:r>
              <a:rPr lang="fr-FR" dirty="0" smtClean="0"/>
              <a:t>Le premier arrivé à la dernière case gagne</a:t>
            </a:r>
          </a:p>
          <a:p>
            <a:pPr lvl="0" algn="ctr"/>
            <a:r>
              <a:rPr lang="fr-FR" dirty="0" smtClean="0"/>
              <a:t>Java avec Swing =&gt; Multiplateformes</a:t>
            </a:r>
            <a:endParaRPr lang="fr-FR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pic>
        <p:nvPicPr>
          <p:cNvPr id="9" name="Picture 2" descr="https://openclipart.org/image/300px/svg_to_png/182517/paper-not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12" y="198066"/>
            <a:ext cx="936102" cy="11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276" y="489032"/>
            <a:ext cx="9067684" cy="572464"/>
          </a:xfrm>
        </p:spPr>
        <p:txBody>
          <a:bodyPr>
            <a:spAutoFit/>
          </a:bodyPr>
          <a:lstStyle/>
          <a:p>
            <a:pPr lvl="0"/>
            <a:r>
              <a:rPr lang="fr-CH" sz="4000" dirty="0" smtClean="0"/>
              <a:t>Mini-Jeux</a:t>
            </a:r>
            <a:endParaRPr lang="fr-CH" sz="400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3456135" y="2286298"/>
            <a:ext cx="5899327" cy="2088232"/>
          </a:xfrm>
        </p:spPr>
        <p:txBody>
          <a:bodyPr/>
          <a:lstStyle/>
          <a:p>
            <a:pPr lvl="0"/>
            <a:r>
              <a:rPr lang="fr-FR" sz="4000" dirty="0" err="1" smtClean="0"/>
              <a:t>LetterHero</a:t>
            </a:r>
            <a:endParaRPr lang="fr-FR" sz="4000" dirty="0" smtClean="0"/>
          </a:p>
          <a:p>
            <a:pPr lvl="0"/>
            <a:r>
              <a:rPr lang="fr-FR" sz="4000" dirty="0" smtClean="0"/>
              <a:t>Challenger</a:t>
            </a:r>
          </a:p>
          <a:p>
            <a:pPr lvl="0"/>
            <a:r>
              <a:rPr lang="fr-FR" sz="4000" dirty="0" err="1" smtClean="0"/>
              <a:t>Slurpeur</a:t>
            </a:r>
            <a:endParaRPr lang="fr-FR" sz="4000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3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760" y="5742682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/>
              <a:t>Place à la démo !</a:t>
            </a:r>
            <a:endParaRPr lang="fr-CH" dirty="0"/>
          </a:p>
        </p:txBody>
      </p:sp>
      <p:pic>
        <p:nvPicPr>
          <p:cNvPr id="4098" name="Picture 2" descr="C:\Users\Miguel\Copy\Cours\2eme_annee\GEN\Mini-Projet\GENial\MiniJeux\LetterHero\images\fla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2358306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penclipart.org/image/300px/svg_to_png/182517/paper-not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12" y="198066"/>
            <a:ext cx="936102" cy="11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iguel\Downloads\Telegram Desktop\slurpeu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12" y="3870474"/>
            <a:ext cx="324036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guel\Desktop\challeng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078386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987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eur droit avec flèche 40"/>
          <p:cNvCxnSpPr>
            <a:stCxn id="11" idx="2"/>
          </p:cNvCxnSpPr>
          <p:nvPr/>
        </p:nvCxnSpPr>
        <p:spPr>
          <a:xfrm>
            <a:off x="5038493" y="4476333"/>
            <a:ext cx="5780" cy="44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 smtClean="0"/>
              <a:t>Architecture globale</a:t>
            </a:r>
            <a:endParaRPr lang="fr-CH" sz="4000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Picture 4" descr="C:\Users\Miguel\Desktop\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8" y="486098"/>
            <a:ext cx="1052189" cy="5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347241" y="614237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r>
              <a:rPr lang="fr-CH" sz="2000" dirty="0" smtClean="0"/>
              <a:t>Serveur</a:t>
            </a:r>
            <a:endParaRPr lang="fr-CH" sz="2000" dirty="0"/>
          </a:p>
        </p:txBody>
      </p:sp>
      <p:grpSp>
        <p:nvGrpSpPr>
          <p:cNvPr id="8" name="Groupe 7"/>
          <p:cNvGrpSpPr/>
          <p:nvPr/>
        </p:nvGrpSpPr>
        <p:grpSpPr>
          <a:xfrm>
            <a:off x="855469" y="1278186"/>
            <a:ext cx="2808312" cy="2952328"/>
            <a:chOff x="469357" y="1540314"/>
            <a:chExt cx="2808312" cy="3770320"/>
          </a:xfrm>
        </p:grpSpPr>
        <p:sp>
          <p:nvSpPr>
            <p:cNvPr id="3" name="Rectangle 2"/>
            <p:cNvSpPr/>
            <p:nvPr/>
          </p:nvSpPr>
          <p:spPr>
            <a:xfrm>
              <a:off x="503276" y="1968682"/>
              <a:ext cx="2376796" cy="3341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469357" y="1540314"/>
              <a:ext cx="2808312" cy="432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smtClean="0"/>
                <a:t>Server (Singleton)</a:t>
              </a:r>
              <a:endParaRPr lang="fr-CH" sz="16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816176" y="1278186"/>
            <a:ext cx="2808312" cy="3198147"/>
            <a:chOff x="469357" y="1642628"/>
            <a:chExt cx="2808312" cy="3668006"/>
          </a:xfrm>
        </p:grpSpPr>
        <p:sp>
          <p:nvSpPr>
            <p:cNvPr id="12" name="ZoneTexte 11"/>
            <p:cNvSpPr txBox="1"/>
            <p:nvPr/>
          </p:nvSpPr>
          <p:spPr>
            <a:xfrm>
              <a:off x="469357" y="1642628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err="1" smtClean="0"/>
                <a:t>ClientWorker</a:t>
              </a:r>
              <a:endParaRPr lang="fr-CH" sz="16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3276" y="2027339"/>
              <a:ext cx="2376796" cy="3283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004210" y="1315826"/>
            <a:ext cx="2808312" cy="2050592"/>
            <a:chOff x="469357" y="1479581"/>
            <a:chExt cx="2808312" cy="3831053"/>
          </a:xfrm>
        </p:grpSpPr>
        <p:sp>
          <p:nvSpPr>
            <p:cNvPr id="15" name="Rectangle 14"/>
            <p:cNvSpPr/>
            <p:nvPr/>
          </p:nvSpPr>
          <p:spPr>
            <a:xfrm>
              <a:off x="503276" y="2044757"/>
              <a:ext cx="2376796" cy="3265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69357" y="1479581"/>
              <a:ext cx="2808312" cy="632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smtClean="0"/>
                <a:t>Game </a:t>
              </a:r>
              <a:r>
                <a:rPr lang="fr-CH" sz="1600" i="1" dirty="0" smtClean="0"/>
                <a:t>(pas démarré)</a:t>
              </a:r>
              <a:endParaRPr lang="fr-CH" sz="1600" i="1" dirty="0"/>
            </a:p>
          </p:txBody>
        </p:sp>
      </p:grpSp>
      <p:pic>
        <p:nvPicPr>
          <p:cNvPr id="1026" name="Picture 2" descr="http://ultimist.com/images/lo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13" y="2258149"/>
            <a:ext cx="1673345" cy="167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889389" y="1753558"/>
            <a:ext cx="2376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smtClean="0"/>
              <a:t>- Attente continuelle sur un client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3351641" y="2377254"/>
            <a:ext cx="392527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ZoneTexte 21"/>
          <p:cNvSpPr txBox="1"/>
          <p:nvPr/>
        </p:nvSpPr>
        <p:spPr>
          <a:xfrm>
            <a:off x="855469" y="3891558"/>
            <a:ext cx="239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- Dès qu’un client se connecte</a:t>
            </a:r>
          </a:p>
          <a:p>
            <a:endParaRPr lang="fr-CH" dirty="0"/>
          </a:p>
        </p:txBody>
      </p:sp>
      <p:pic>
        <p:nvPicPr>
          <p:cNvPr id="1028" name="Picture 4" descr="http://www.clker.com/cliparts/v/H/H/G/M/6/mail-send-receive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33" y="3055553"/>
            <a:ext cx="1314551" cy="1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3870565" y="1618982"/>
            <a:ext cx="2376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H" sz="1400" dirty="0" smtClean="0"/>
              <a:t>Réceptionne </a:t>
            </a:r>
            <a:r>
              <a:rPr lang="fr-CH" sz="1400" dirty="0"/>
              <a:t>l</a:t>
            </a:r>
            <a:r>
              <a:rPr lang="fr-CH" sz="1400" dirty="0" smtClean="0"/>
              <a:t>es messages du client</a:t>
            </a:r>
            <a:endParaRPr lang="fr-CH" sz="1400" dirty="0"/>
          </a:p>
          <a:p>
            <a:pPr marL="285750" indent="-285750">
              <a:buFontTx/>
              <a:buChar char="-"/>
            </a:pPr>
            <a:r>
              <a:rPr lang="fr-CH" sz="1400" dirty="0" smtClean="0"/>
              <a:t>Traite les messages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Envoi les réponse au serveur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Dès qu’un client créé une partie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444938" y="2382078"/>
            <a:ext cx="392527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/>
          <p:cNvSpPr txBox="1"/>
          <p:nvPr/>
        </p:nvSpPr>
        <p:spPr>
          <a:xfrm>
            <a:off x="7055512" y="1710234"/>
            <a:ext cx="2376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H" sz="1400" dirty="0" smtClean="0"/>
              <a:t>Contient toutes les infos de la partie (</a:t>
            </a:r>
            <a:r>
              <a:rPr lang="fr-CH" sz="1400" dirty="0" err="1"/>
              <a:t>p</a:t>
            </a:r>
            <a:r>
              <a:rPr lang="fr-CH" sz="1400" dirty="0" err="1" smtClean="0"/>
              <a:t>layers</a:t>
            </a:r>
            <a:r>
              <a:rPr lang="fr-CH" sz="1400" dirty="0" smtClean="0"/>
              <a:t>, difficulté, nombre de cases, etc…)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Démarré seulement quand le créateur démarre la partie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3870565" y="4594464"/>
            <a:ext cx="2808312" cy="1426910"/>
            <a:chOff x="469357" y="1037584"/>
            <a:chExt cx="2808312" cy="4273050"/>
          </a:xfrm>
        </p:grpSpPr>
        <p:sp>
          <p:nvSpPr>
            <p:cNvPr id="30" name="Rectangle 29"/>
            <p:cNvSpPr/>
            <p:nvPr/>
          </p:nvSpPr>
          <p:spPr>
            <a:xfrm>
              <a:off x="503276" y="1968682"/>
              <a:ext cx="2376796" cy="3341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9357" y="1037584"/>
              <a:ext cx="2808312" cy="43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Classe : </a:t>
              </a:r>
              <a:r>
                <a:rPr lang="fr-CH" sz="1600" dirty="0" smtClean="0"/>
                <a:t>DB (Singleton)</a:t>
              </a:r>
              <a:endParaRPr lang="fr-CH" sz="1600" dirty="0"/>
            </a:p>
          </p:txBody>
        </p:sp>
      </p:grpSp>
      <p:pic>
        <p:nvPicPr>
          <p:cNvPr id="1030" name="Picture 6" descr="http://www.clker.com/cliparts/i/D/E/7/A/J/database-symbol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85" y="5077866"/>
            <a:ext cx="724416" cy="7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 droit avec flèche 32"/>
          <p:cNvCxnSpPr>
            <a:stCxn id="15" idx="2"/>
          </p:cNvCxnSpPr>
          <p:nvPr/>
        </p:nvCxnSpPr>
        <p:spPr>
          <a:xfrm flipH="1">
            <a:off x="6247363" y="3366418"/>
            <a:ext cx="1979164" cy="151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050592" y="4230514"/>
            <a:ext cx="1853892" cy="674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planete.cliparts.free.fr/cliparts/albums/nature/espaces/espace_eb-00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866" y="-675387"/>
            <a:ext cx="864352" cy="70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27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685E-6 4.43185E-6 L -1.07858 1.08793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37" y="543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 smtClean="0"/>
              <a:t>Architecture globale</a:t>
            </a:r>
            <a:endParaRPr lang="fr-CH" sz="4000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Picture 4" descr="C:\Users\Miguel\Desktop\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8" y="486098"/>
            <a:ext cx="1052189" cy="5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359792" y="630114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r>
              <a:rPr lang="fr-CH" sz="2000" dirty="0" smtClean="0"/>
              <a:t>Client</a:t>
            </a:r>
            <a:endParaRPr lang="fr-CH" sz="20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r>
              <a:rPr lang="fr-CH" sz="4000" smtClean="0"/>
              <a:t>Architecture globale</a:t>
            </a:r>
            <a:endParaRPr lang="fr-CH" sz="4000" dirty="0"/>
          </a:p>
        </p:txBody>
      </p:sp>
      <p:sp>
        <p:nvSpPr>
          <p:cNvPr id="10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4" descr="C:\Users\Miguel\Desktop\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8" y="486098"/>
            <a:ext cx="1052189" cy="5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/>
          <p:cNvGrpSpPr/>
          <p:nvPr/>
        </p:nvGrpSpPr>
        <p:grpSpPr>
          <a:xfrm>
            <a:off x="4759044" y="4019805"/>
            <a:ext cx="1874208" cy="1422513"/>
            <a:chOff x="503276" y="1426036"/>
            <a:chExt cx="2376796" cy="2975342"/>
          </a:xfrm>
        </p:grpSpPr>
        <p:sp>
          <p:nvSpPr>
            <p:cNvPr id="15" name="Rectangle 14"/>
            <p:cNvSpPr/>
            <p:nvPr/>
          </p:nvSpPr>
          <p:spPr>
            <a:xfrm>
              <a:off x="503276" y="1968682"/>
              <a:ext cx="2376796" cy="24326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142500" y="1426036"/>
              <a:ext cx="1193365" cy="708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dirty="0" smtClean="0"/>
                <a:t>Serveur</a:t>
              </a:r>
              <a:endParaRPr lang="fr-CH" sz="1600" dirty="0"/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998356" y="1154815"/>
            <a:ext cx="2808312" cy="3198147"/>
            <a:chOff x="469357" y="1642628"/>
            <a:chExt cx="2808312" cy="3668006"/>
          </a:xfrm>
        </p:grpSpPr>
        <p:sp>
          <p:nvSpPr>
            <p:cNvPr id="18" name="ZoneTexte 17"/>
            <p:cNvSpPr txBox="1"/>
            <p:nvPr/>
          </p:nvSpPr>
          <p:spPr>
            <a:xfrm>
              <a:off x="469357" y="1642628"/>
              <a:ext cx="2808312" cy="38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dirty="0" smtClean="0"/>
                <a:t>Application (actif)</a:t>
              </a:r>
              <a:endParaRPr lang="fr-CH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3276" y="2027339"/>
              <a:ext cx="2376796" cy="3283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7004210" y="1315826"/>
            <a:ext cx="2808312" cy="2050592"/>
            <a:chOff x="469357" y="1479581"/>
            <a:chExt cx="2808312" cy="3831053"/>
          </a:xfrm>
        </p:grpSpPr>
        <p:sp>
          <p:nvSpPr>
            <p:cNvPr id="21" name="Rectangle 20"/>
            <p:cNvSpPr/>
            <p:nvPr/>
          </p:nvSpPr>
          <p:spPr>
            <a:xfrm>
              <a:off x="503276" y="2044757"/>
              <a:ext cx="2376796" cy="3265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469357" y="1479581"/>
              <a:ext cx="2808312" cy="632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smtClean="0"/>
                <a:t>Game (</a:t>
              </a:r>
              <a:r>
                <a:rPr lang="fr-CH" sz="1600" dirty="0" err="1" smtClean="0"/>
                <a:t>reactif</a:t>
              </a:r>
              <a:r>
                <a:rPr lang="fr-CH" sz="1600" dirty="0" smtClean="0"/>
                <a:t>)</a:t>
              </a:r>
              <a:endParaRPr lang="fr-CH" sz="1600" dirty="0"/>
            </a:p>
          </p:txBody>
        </p:sp>
      </p:grpSp>
      <p:sp>
        <p:nvSpPr>
          <p:cNvPr id="25" name="Flèche droite 24"/>
          <p:cNvSpPr/>
          <p:nvPr/>
        </p:nvSpPr>
        <p:spPr>
          <a:xfrm rot="19134472">
            <a:off x="6693423" y="3759575"/>
            <a:ext cx="724178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/>
          <p:cNvSpPr txBox="1"/>
          <p:nvPr/>
        </p:nvSpPr>
        <p:spPr>
          <a:xfrm>
            <a:off x="1040967" y="1485103"/>
            <a:ext cx="2376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H" sz="1400" dirty="0" smtClean="0"/>
              <a:t>Connexion au serveur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Interaction avec le serveur en fonction des demandes de l’utilisateur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Traitement des réponses et transition d’état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Gestion de la GUI et de la transition de Frame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Création et lancement de la partie</a:t>
            </a:r>
          </a:p>
          <a:p>
            <a:pPr marL="285750" indent="-285750">
              <a:buFontTx/>
              <a:buChar char="-"/>
            </a:pPr>
            <a:endParaRPr lang="fr-CH" sz="1400" dirty="0" smtClean="0"/>
          </a:p>
          <a:p>
            <a:pPr marL="285750" indent="-285750">
              <a:buFontTx/>
              <a:buChar char="-"/>
            </a:pPr>
            <a:endParaRPr lang="fr-CH" sz="1400" dirty="0" smtClean="0"/>
          </a:p>
        </p:txBody>
      </p:sp>
      <p:sp>
        <p:nvSpPr>
          <p:cNvPr id="29" name="Flèche droite 28"/>
          <p:cNvSpPr/>
          <p:nvPr/>
        </p:nvSpPr>
        <p:spPr>
          <a:xfrm>
            <a:off x="3806668" y="2286298"/>
            <a:ext cx="3058740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ZoneTexte 29"/>
          <p:cNvSpPr txBox="1"/>
          <p:nvPr/>
        </p:nvSpPr>
        <p:spPr>
          <a:xfrm>
            <a:off x="7055512" y="1710234"/>
            <a:ext cx="2376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H" sz="1400" dirty="0" smtClean="0"/>
              <a:t>Gestion des actions concernant la partie (déplacement des joueurs, ajout de nouveau joueur,…)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Attente continuelle sur un message du serveur</a:t>
            </a:r>
          </a:p>
        </p:txBody>
      </p:sp>
      <p:sp>
        <p:nvSpPr>
          <p:cNvPr id="38" name="Flèche droite 37"/>
          <p:cNvSpPr/>
          <p:nvPr/>
        </p:nvSpPr>
        <p:spPr>
          <a:xfrm rot="2232091">
            <a:off x="3795010" y="3772385"/>
            <a:ext cx="735104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Flèche droite 25"/>
          <p:cNvSpPr/>
          <p:nvPr/>
        </p:nvSpPr>
        <p:spPr>
          <a:xfrm rot="13003943">
            <a:off x="3689336" y="4144982"/>
            <a:ext cx="735104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358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  <p:bldP spid="29" grpId="0" animBg="1"/>
      <p:bldP spid="30" grpId="0"/>
      <p:bldP spid="38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dirty="0" smtClean="0"/>
              <a:t>Principales difficultés</a:t>
            </a:r>
            <a:endParaRPr lang="fr-CH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647998" y="2130504"/>
            <a:ext cx="9067684" cy="1595954"/>
          </a:xfrm>
        </p:spPr>
        <p:txBody>
          <a:bodyPr/>
          <a:lstStyle/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/>
              <a:t> Gestion et synchronisation des travaux de chaque personne.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/>
              <a:t> Mises à niveaux et </a:t>
            </a:r>
            <a:r>
              <a:rPr lang="fr-FR" sz="2000" dirty="0" smtClean="0"/>
              <a:t>formations (serveur, mini-jeux, …).</a:t>
            </a:r>
            <a:endParaRPr lang="fr-FR" sz="2000" dirty="0"/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Temps.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Trouver la motivation entre le travail des autres cours.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/>
              <a:t> </a:t>
            </a:r>
            <a:r>
              <a:rPr lang="fr-FR" sz="2000" dirty="0" smtClean="0"/>
              <a:t>Itération 4) de 3 semaines =&gt; mauvaise idée.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endParaRPr lang="fr-FR" sz="2000" dirty="0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4294967295"/>
          </p:nvPr>
        </p:nvSpPr>
        <p:spPr>
          <a:xfrm>
            <a:off x="647998" y="4518546"/>
            <a:ext cx="9067684" cy="1656184"/>
          </a:xfrm>
        </p:spPr>
        <p:txBody>
          <a:bodyPr/>
          <a:lstStyle/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Synchronisation du client et du serveur.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L’intégration des mini-jeux au client.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Fichiers effacés sur </a:t>
            </a:r>
            <a:r>
              <a:rPr lang="fr-FR" sz="2000" dirty="0" err="1" smtClean="0"/>
              <a:t>GitHub</a:t>
            </a:r>
            <a:r>
              <a:rPr lang="fr-FR" sz="2000" dirty="0" smtClean="0"/>
              <a:t>…</a:t>
            </a:r>
            <a:endParaRPr lang="fr-FR" sz="2000" dirty="0"/>
          </a:p>
        </p:txBody>
      </p:sp>
      <p:sp>
        <p:nvSpPr>
          <p:cNvPr id="5" name="Titre 4"/>
          <p:cNvSpPr txBox="1">
            <a:spLocks noGrp="1"/>
          </p:cNvSpPr>
          <p:nvPr>
            <p:ph type="title" idx="4294967295"/>
          </p:nvPr>
        </p:nvSpPr>
        <p:spPr>
          <a:xfrm>
            <a:off x="359999" y="1494210"/>
            <a:ext cx="5327998" cy="564120"/>
          </a:xfrm>
        </p:spPr>
        <p:txBody>
          <a:bodyPr anchorCtr="0"/>
          <a:lstStyle/>
          <a:p>
            <a:pPr lvl="0" algn="l"/>
            <a:r>
              <a:rPr lang="fr-CH" sz="2800" dirty="0"/>
              <a:t>Problèmes organisationnels</a:t>
            </a:r>
          </a:p>
        </p:txBody>
      </p:sp>
      <p:sp>
        <p:nvSpPr>
          <p:cNvPr id="6" name="Titre 5"/>
          <p:cNvSpPr txBox="1">
            <a:spLocks noGrp="1"/>
          </p:cNvSpPr>
          <p:nvPr>
            <p:ph type="title" idx="4294967295"/>
          </p:nvPr>
        </p:nvSpPr>
        <p:spPr>
          <a:xfrm>
            <a:off x="359999" y="3882418"/>
            <a:ext cx="5327998" cy="564120"/>
          </a:xfrm>
        </p:spPr>
        <p:txBody>
          <a:bodyPr anchorCtr="0"/>
          <a:lstStyle/>
          <a:p>
            <a:pPr lvl="0" algn="l"/>
            <a:r>
              <a:rPr lang="fr-CH" sz="2800" dirty="0"/>
              <a:t>Problèmes techniques</a:t>
            </a:r>
          </a:p>
        </p:txBody>
      </p:sp>
      <p:pic>
        <p:nvPicPr>
          <p:cNvPr id="8" name="Picture 6" descr="C:\Users\Miguel\Copy\Cours\2ème_année\PRO\ProjetChat2015\build-Chat-Desktop_Qt_5_4_0_MSVC2012_OpenGL_32bit-Debug\img\dislik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8833" y="202192"/>
            <a:ext cx="1151997" cy="1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11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5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/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3700" b="0" i="0" u="none" strike="noStrike" kern="0" cap="none" spc="0" baseline="0" dirty="0" smtClean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rPr>
              <a:t>Aspects positifs</a:t>
            </a:r>
            <a:endParaRPr lang="fr-CH" sz="3700" b="0" i="0" u="none" strike="noStrike" kern="0" cap="none" spc="0" baseline="0" dirty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u texte 2"/>
          <p:cNvSpPr txBox="1"/>
          <p:nvPr/>
        </p:nvSpPr>
        <p:spPr>
          <a:xfrm>
            <a:off x="563275" y="2019558"/>
            <a:ext cx="9217554" cy="3651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0" cap="none" spc="0" baseline="0" dirty="0" smtClean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80000"/>
              <a:buBlip>
                <a:blip r:embed="rId2"/>
              </a:buBlip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</a:t>
            </a:r>
            <a:r>
              <a:rPr lang="fr-FR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Bonne entente au sein du groupe.</a:t>
            </a: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80000"/>
              <a:buBlip>
                <a:blip r:embed="rId2"/>
              </a:buBlip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Projet intéressant et </a:t>
            </a:r>
            <a:r>
              <a:rPr lang="fr-FR" sz="2800" b="0" i="0" u="none" strike="noStrike" kern="0" cap="none" spc="0" baseline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motivant : plein de défis !</a:t>
            </a:r>
            <a:endParaRPr lang="fr-FR" sz="2800" b="0" i="0" u="none" strike="noStrike" kern="0" cap="none" spc="0" baseline="0" dirty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80000"/>
              <a:buBlip>
                <a:blip r:embed="rId2"/>
              </a:buBlip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</a:t>
            </a:r>
            <a:r>
              <a:rPr lang="fr-FR" sz="2800" b="0" i="0" u="none" strike="noStrike" kern="0" cap="none" spc="0" baseline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Perfectionnement de</a:t>
            </a:r>
            <a:r>
              <a:rPr lang="fr-FR" sz="2800" b="0" i="0" u="none" strike="noStrike" kern="0" cap="none" spc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Java, et surtout de Swing.</a:t>
            </a:r>
            <a:endParaRPr lang="fr-FR" sz="2800" b="0" i="0" u="none" strike="noStrike" kern="0" cap="none" spc="0" baseline="0" dirty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</p:txBody>
      </p:sp>
      <p:pic>
        <p:nvPicPr>
          <p:cNvPr id="5" name="Picture 7" descr="C:\Users\Miguel\Copy\Cours\2ème_année\PRO\ProjetChat2015\build-Chat-Desktop_Qt_5_4_0_MSVC2012_OpenGL_32bit-Debug\img\lik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68833" y="202182"/>
            <a:ext cx="1151997" cy="11480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0830" y="5877406"/>
            <a:ext cx="28803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6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/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3700" b="0" i="0" u="none" strike="noStrike" kern="0" cap="none" spc="0" baseline="0" dirty="0" smtClean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rPr>
              <a:t>Problèmes connus</a:t>
            </a:r>
            <a:endParaRPr lang="fr-CH" sz="3700" b="0" i="0" u="none" strike="noStrike" kern="0" cap="none" spc="0" baseline="0" dirty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2050" name="Picture 2" descr="C:\Users\Miguel\Copy\Cours\2ème_année\PRO\ProjetChat2015\Documentation\Présentation\problem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08" y="250563"/>
            <a:ext cx="1027622" cy="10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texte 2"/>
          <p:cNvSpPr txBox="1">
            <a:spLocks/>
          </p:cNvSpPr>
          <p:nvPr/>
        </p:nvSpPr>
        <p:spPr>
          <a:xfrm>
            <a:off x="647998" y="2058496"/>
            <a:ext cx="9067684" cy="180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>
            <a:lvl1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defRPr>
            </a:lvl1pPr>
            <a:lvl2pPr marL="742675" marR="0" lvl="1" indent="-285475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950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742675" algn="l"/>
                <a:tab pos="898196" algn="l"/>
                <a:tab pos="1347477" algn="l"/>
                <a:tab pos="1796758" algn="l"/>
                <a:tab pos="2246030" algn="l"/>
                <a:tab pos="2694955" algn="l"/>
                <a:tab pos="3144236" algn="l"/>
                <a:tab pos="3593518" algn="l"/>
                <a:tab pos="4042799" algn="l"/>
                <a:tab pos="4492071" algn="l"/>
                <a:tab pos="4941352" algn="l"/>
                <a:tab pos="5390634" algn="l"/>
                <a:tab pos="5839915" algn="l"/>
                <a:tab pos="6289196" algn="l"/>
                <a:tab pos="6738478" algn="l"/>
                <a:tab pos="7187750" algn="l"/>
                <a:tab pos="7637031" algn="l"/>
                <a:tab pos="8086312" algn="l"/>
                <a:tab pos="8535594" algn="l"/>
                <a:tab pos="8984875" algn="l"/>
                <a:tab pos="9434156" algn="l"/>
              </a:tabLst>
              <a:defRPr lang="fr-FR" sz="23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2pPr>
            <a:lvl3pPr marL="1143000" marR="0" lvl="2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710"/>
              </a:spcAft>
              <a:buClr>
                <a:srgbClr val="000000"/>
              </a:buClr>
              <a:buSzPct val="100000"/>
              <a:buFont typeface="Times New Roman" pitchFamily="18"/>
              <a:buChar char="•"/>
              <a:tabLst>
                <a:tab pos="1143000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</a:tabLst>
              <a:defRPr lang="fr-FR" sz="20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3pPr>
            <a:lvl4pPr marL="1600200" marR="0" lvl="3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1600200" algn="l"/>
                <a:tab pos="1796759" algn="l"/>
                <a:tab pos="2246040" algn="l"/>
                <a:tab pos="2695322" algn="l"/>
                <a:tab pos="3144603" algn="l"/>
                <a:tab pos="3593884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4pPr>
            <a:lvl5pPr marL="2057400" marR="0" lvl="4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  <a:tab pos="10782001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5pPr>
          </a:lstStyle>
          <a:p>
            <a:pPr marL="685617" indent="-342900">
              <a:buClr>
                <a:srgbClr val="000000"/>
              </a:buClr>
              <a:buSzPct val="80000"/>
              <a:buBlip>
                <a:blip r:embed="rId4"/>
              </a:buBlip>
            </a:pPr>
            <a:r>
              <a:rPr lang="fr-CH" sz="2000" dirty="0" smtClean="0"/>
              <a:t>La fonction de «Déconnexion» si un client quitte la partie en cours.</a:t>
            </a:r>
          </a:p>
          <a:p>
            <a:pPr marL="685617" indent="-342900">
              <a:buClr>
                <a:srgbClr val="000000"/>
              </a:buClr>
              <a:buSzPct val="80000"/>
              <a:buBlip>
                <a:blip r:embed="rId4"/>
              </a:buBlip>
            </a:pPr>
            <a:r>
              <a:rPr lang="fr-CH" sz="2000" dirty="0" smtClean="0"/>
              <a:t> Affichage des messages incomplets et GUI sommaire.</a:t>
            </a:r>
          </a:p>
          <a:p>
            <a:pPr marL="685617" indent="-342900">
              <a:buClr>
                <a:srgbClr val="000000"/>
              </a:buClr>
              <a:buSzPct val="80000"/>
              <a:buBlip>
                <a:blip r:embed="rId4"/>
              </a:buBlip>
            </a:pPr>
            <a:r>
              <a:rPr lang="fr-CH" sz="2000" dirty="0" smtClean="0"/>
              <a:t>Gagnant ne peut pas lancer deux fois le dé</a:t>
            </a:r>
          </a:p>
          <a:p>
            <a:pPr marL="685617" indent="-342900">
              <a:buClr>
                <a:srgbClr val="000000"/>
              </a:buClr>
              <a:buSzPct val="80000"/>
              <a:buBlip>
                <a:blip r:embed="rId4"/>
              </a:buBlip>
            </a:pPr>
            <a:r>
              <a:rPr lang="fr-CH" sz="2000" dirty="0" smtClean="0"/>
              <a:t>Liste des parties éditables</a:t>
            </a:r>
            <a:endParaRPr lang="fr-CH" sz="2000" dirty="0"/>
          </a:p>
        </p:txBody>
      </p:sp>
      <p:sp>
        <p:nvSpPr>
          <p:cNvPr id="10" name="Espace réservé du texte 3"/>
          <p:cNvSpPr txBox="1">
            <a:spLocks/>
          </p:cNvSpPr>
          <p:nvPr/>
        </p:nvSpPr>
        <p:spPr>
          <a:xfrm>
            <a:off x="647997" y="4446538"/>
            <a:ext cx="9432627" cy="16561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>
            <a:lvl1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defRPr>
            </a:lvl1pPr>
            <a:lvl2pPr marL="742675" marR="0" lvl="1" indent="-285475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950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742675" algn="l"/>
                <a:tab pos="898196" algn="l"/>
                <a:tab pos="1347477" algn="l"/>
                <a:tab pos="1796758" algn="l"/>
                <a:tab pos="2246030" algn="l"/>
                <a:tab pos="2694955" algn="l"/>
                <a:tab pos="3144236" algn="l"/>
                <a:tab pos="3593518" algn="l"/>
                <a:tab pos="4042799" algn="l"/>
                <a:tab pos="4492071" algn="l"/>
                <a:tab pos="4941352" algn="l"/>
                <a:tab pos="5390634" algn="l"/>
                <a:tab pos="5839915" algn="l"/>
                <a:tab pos="6289196" algn="l"/>
                <a:tab pos="6738478" algn="l"/>
                <a:tab pos="7187750" algn="l"/>
                <a:tab pos="7637031" algn="l"/>
                <a:tab pos="8086312" algn="l"/>
                <a:tab pos="8535594" algn="l"/>
                <a:tab pos="8984875" algn="l"/>
                <a:tab pos="9434156" algn="l"/>
              </a:tabLst>
              <a:defRPr lang="fr-FR" sz="23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2pPr>
            <a:lvl3pPr marL="1143000" marR="0" lvl="2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710"/>
              </a:spcAft>
              <a:buClr>
                <a:srgbClr val="000000"/>
              </a:buClr>
              <a:buSzPct val="100000"/>
              <a:buFont typeface="Times New Roman" pitchFamily="18"/>
              <a:buChar char="•"/>
              <a:tabLst>
                <a:tab pos="1143000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</a:tabLst>
              <a:defRPr lang="fr-FR" sz="20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3pPr>
            <a:lvl4pPr marL="1600200" marR="0" lvl="3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1600200" algn="l"/>
                <a:tab pos="1796759" algn="l"/>
                <a:tab pos="2246040" algn="l"/>
                <a:tab pos="2695322" algn="l"/>
                <a:tab pos="3144603" algn="l"/>
                <a:tab pos="3593884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4pPr>
            <a:lvl5pPr marL="2057400" marR="0" lvl="4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  <a:tab pos="10782001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5pPr>
          </a:lstStyle>
          <a:p>
            <a:pPr marL="685617" indent="-342900">
              <a:buClr>
                <a:srgbClr val="000000"/>
              </a:buClr>
              <a:buSzPct val="80000"/>
              <a:buBlip>
                <a:blip r:embed="rId4"/>
              </a:buBlip>
            </a:pPr>
            <a:r>
              <a:rPr lang="fr-CH" sz="2000" dirty="0" smtClean="0"/>
              <a:t>Quand la partie se termine, le client reçoit parfois un «Select Game». </a:t>
            </a:r>
            <a:endParaRPr lang="fr-CH" sz="2000" dirty="0"/>
          </a:p>
        </p:txBody>
      </p:sp>
      <p:sp>
        <p:nvSpPr>
          <p:cNvPr id="11" name="Titre 4"/>
          <p:cNvSpPr txBox="1">
            <a:spLocks/>
          </p:cNvSpPr>
          <p:nvPr/>
        </p:nvSpPr>
        <p:spPr>
          <a:xfrm>
            <a:off x="359998" y="1422202"/>
            <a:ext cx="8136698" cy="564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algn="l"/>
            <a:r>
              <a:rPr lang="fr-CH" sz="2800" dirty="0" smtClean="0"/>
              <a:t>Fonctionnalités prévues, mais non-implémentées :</a:t>
            </a:r>
            <a:endParaRPr lang="fr-CH" sz="2800" dirty="0"/>
          </a:p>
        </p:txBody>
      </p:sp>
      <p:sp>
        <p:nvSpPr>
          <p:cNvPr id="12" name="Titre 5"/>
          <p:cNvSpPr txBox="1">
            <a:spLocks/>
          </p:cNvSpPr>
          <p:nvPr/>
        </p:nvSpPr>
        <p:spPr>
          <a:xfrm>
            <a:off x="359999" y="3798466"/>
            <a:ext cx="5327998" cy="564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algn="l"/>
            <a:r>
              <a:rPr lang="fr-CH" sz="2800" dirty="0" smtClean="0"/>
              <a:t>Bogues :</a:t>
            </a:r>
            <a:endParaRPr lang="fr-CH" sz="2800" dirty="0"/>
          </a:p>
        </p:txBody>
      </p:sp>
      <p:sp>
        <p:nvSpPr>
          <p:cNvPr id="13" name="ZoneTexte 8"/>
          <p:cNvSpPr txBox="1"/>
          <p:nvPr/>
        </p:nvSpPr>
        <p:spPr>
          <a:xfrm>
            <a:off x="9720830" y="5877406"/>
            <a:ext cx="28803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7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7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490</Words>
  <Application>Microsoft Office PowerPoint</Application>
  <PresentationFormat>Personnalisé</PresentationFormat>
  <Paragraphs>99</Paragraphs>
  <Slides>11</Slides>
  <Notes>10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 Unicode MS</vt:lpstr>
      <vt:lpstr>Arial</vt:lpstr>
      <vt:lpstr>Calibri</vt:lpstr>
      <vt:lpstr>Times New Roman</vt:lpstr>
      <vt:lpstr>Standard</vt:lpstr>
      <vt:lpstr>Projet de semestre</vt:lpstr>
      <vt:lpstr>Plan</vt:lpstr>
      <vt:lpstr>Description de l’application</vt:lpstr>
      <vt:lpstr>Mini-Jeux</vt:lpstr>
      <vt:lpstr>Architecture globale</vt:lpstr>
      <vt:lpstr>Architecture globale</vt:lpstr>
      <vt:lpstr>Principales difficultés</vt:lpstr>
      <vt:lpstr>Présentation PowerPoint</vt:lpstr>
      <vt:lpstr>Présentation PowerPoint</vt:lpstr>
      <vt:lpstr>Bilan / Conclusion</vt:lpstr>
      <vt:lpstr>Merci pour votre attention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semestre Chator</dc:title>
  <dc:creator>Miguel</dc:creator>
  <cp:lastModifiedBy>Jerome Moret</cp:lastModifiedBy>
  <cp:revision>225</cp:revision>
  <dcterms:created xsi:type="dcterms:W3CDTF">2009-04-16T11:32:32Z</dcterms:created>
  <dcterms:modified xsi:type="dcterms:W3CDTF">2015-06-17T11:49:05Z</dcterms:modified>
</cp:coreProperties>
</file>